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88" r:id="rId4"/>
    <p:sldId id="297" r:id="rId5"/>
    <p:sldId id="282" r:id="rId6"/>
    <p:sldId id="296" r:id="rId7"/>
    <p:sldId id="266" r:id="rId8"/>
    <p:sldId id="287" r:id="rId9"/>
    <p:sldId id="258" r:id="rId10"/>
    <p:sldId id="295" r:id="rId11"/>
    <p:sldId id="267" r:id="rId12"/>
    <p:sldId id="290" r:id="rId13"/>
    <p:sldId id="291" r:id="rId14"/>
    <p:sldId id="272" r:id="rId15"/>
    <p:sldId id="273" r:id="rId16"/>
    <p:sldId id="284" r:id="rId17"/>
    <p:sldId id="293" r:id="rId18"/>
    <p:sldId id="289" r:id="rId19"/>
    <p:sldId id="294" r:id="rId20"/>
    <p:sldId id="278" r:id="rId21"/>
    <p:sldId id="285" r:id="rId22"/>
    <p:sldId id="271" r:id="rId23"/>
    <p:sldId id="263" r:id="rId24"/>
    <p:sldId id="264" r:id="rId25"/>
    <p:sldId id="261" r:id="rId26"/>
    <p:sldId id="269" r:id="rId27"/>
    <p:sldId id="277" r:id="rId28"/>
    <p:sldId id="280" r:id="rId29"/>
    <p:sldId id="268" r:id="rId30"/>
    <p:sldId id="276" r:id="rId31"/>
    <p:sldId id="274" r:id="rId32"/>
    <p:sldId id="275"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33"/>
    <p:restoredTop sz="72109"/>
  </p:normalViewPr>
  <p:slideViewPr>
    <p:cSldViewPr snapToGrid="0" snapToObjects="1">
      <p:cViewPr varScale="1">
        <p:scale>
          <a:sx n="90" d="100"/>
          <a:sy n="90" d="100"/>
        </p:scale>
        <p:origin x="1024" y="200"/>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talk about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Suppose we have two people,</a:t>
            </a:r>
            <a:r>
              <a:rPr lang="en-US" sz="1200" b="0" i="0" u="none" strike="noStrike" kern="1200" dirty="0">
                <a:solidFill>
                  <a:schemeClr val="tx1"/>
                </a:solidFill>
                <a:effectLst/>
                <a:latin typeface="+mn-lt"/>
                <a:ea typeface="+mn-ea"/>
                <a:cs typeface="+mn-cs"/>
              </a:rPr>
              <a:t> ####</a:t>
            </a:r>
            <a:r>
              <a:rPr lang="en-US" dirty="0"/>
              <a:t> one is the programmer and </a:t>
            </a:r>
            <a:r>
              <a:rPr lang="en-US" sz="1200" b="0" i="0" u="none" strike="noStrike" kern="1200" dirty="0">
                <a:solidFill>
                  <a:schemeClr val="tx1"/>
                </a:solidFill>
                <a:effectLst/>
                <a:latin typeface="+mn-lt"/>
                <a:ea typeface="+mn-ea"/>
                <a:cs typeface="+mn-cs"/>
              </a:rPr>
              <a:t> #### </a:t>
            </a:r>
            <a:r>
              <a:rPr lang="en-US" dirty="0"/>
              <a:t>the other one is compiler developer. </a:t>
            </a:r>
            <a:r>
              <a:rPr lang="en-US" sz="1200" b="0" i="0" u="none" strike="noStrike" kern="1200" dirty="0">
                <a:solidFill>
                  <a:schemeClr val="tx1"/>
                </a:solidFill>
                <a:effectLst/>
                <a:latin typeface="+mn-lt"/>
                <a:ea typeface="+mn-ea"/>
                <a:cs typeface="+mn-cs"/>
              </a:rPr>
              <a:t>#### </a:t>
            </a:r>
            <a:r>
              <a:rPr lang="en-US" dirty="0"/>
              <a:t>At a high level, the programmer writes the packet-processing program in Domino, which we then convert into a SKETCH specification. </a:t>
            </a:r>
            <a:r>
              <a:rPr lang="en-US" sz="1200" b="0" i="0" u="none" strike="noStrike" kern="1200" dirty="0">
                <a:solidFill>
                  <a:schemeClr val="tx1"/>
                </a:solidFill>
                <a:effectLst/>
                <a:latin typeface="+mn-lt"/>
                <a:ea typeface="+mn-ea"/>
                <a:cs typeface="+mn-cs"/>
              </a:rPr>
              <a:t>#### </a:t>
            </a:r>
            <a:r>
              <a:rPr lang="en-US" dirty="0"/>
              <a:t> The compiler developer expresses the capabilities of a simulator of the protocol independent switch architecture (or PISA) . For instance, the compiler developer needs to specify what operations the ALUs support, whether they support immediate operands or not, and which packet headers they can use as inputs. These are converted into a partial program representing the PISA simulator’s capabilities.</a:t>
            </a:r>
            <a:r>
              <a:rPr lang="en-US" sz="1200" b="0" i="0" u="none" strike="noStrike" kern="1200" dirty="0">
                <a:solidFill>
                  <a:schemeClr val="tx1"/>
                </a:solidFill>
                <a:effectLst/>
                <a:latin typeface="+mn-lt"/>
                <a:ea typeface="+mn-ea"/>
                <a:cs typeface="+mn-cs"/>
              </a:rPr>
              <a:t> #### Then, both of them will be passed into the SKETCH program synthesis engine. ####</a:t>
            </a:r>
            <a:r>
              <a:rPr lang="en-US" dirty="0"/>
              <a:t> Finally, when SKETCH outputs a completed program, </a:t>
            </a:r>
            <a:r>
              <a:rPr lang="en-US" sz="1200" b="0" i="0" u="none" strike="noStrike" kern="1200" dirty="0">
                <a:solidFill>
                  <a:schemeClr val="tx1"/>
                </a:solidFill>
                <a:effectLst/>
                <a:latin typeface="+mn-lt"/>
                <a:ea typeface="+mn-ea"/>
                <a:cs typeface="+mn-cs"/>
              </a:rPr>
              <a:t>#### </a:t>
            </a:r>
            <a:r>
              <a:rPr lang="en-US" dirty="0"/>
              <a:t>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10</a:t>
            </a:fld>
            <a:endParaRPr lang="en-US"/>
          </a:p>
        </p:txBody>
      </p:sp>
    </p:spTree>
    <p:extLst>
      <p:ext uri="{BB962C8B-B14F-4D97-AF65-F5344CB8AC3E}">
        <p14:creationId xmlns:p14="http://schemas.microsoft.com/office/powerpoint/2010/main" val="302105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a:t>
            </a:r>
            <a:r>
              <a:rPr lang="en-US" sz="1200" b="0" i="0" u="none" strike="noStrike" kern="1200" dirty="0">
                <a:solidFill>
                  <a:schemeClr val="tx1"/>
                </a:solidFill>
                <a:effectLst/>
                <a:latin typeface="+mn-lt"/>
                <a:ea typeface="+mn-ea"/>
                <a:cs typeface="+mn-cs"/>
              </a:rPr>
              <a:t> ####</a:t>
            </a:r>
            <a:r>
              <a:rPr lang="en-US" dirty="0"/>
              <a:t> in the Domino programming language. We picked Domino because it has a relatively high-level programming model with transactional semantics. </a:t>
            </a:r>
            <a:r>
              <a:rPr lang="en-US" sz="1200" b="0" i="0" u="none" strike="noStrike" kern="1200" dirty="0">
                <a:solidFill>
                  <a:schemeClr val="tx1"/>
                </a:solidFill>
                <a:effectLst/>
                <a:latin typeface="+mn-lt"/>
                <a:ea typeface="+mn-ea"/>
                <a:cs typeface="+mn-cs"/>
              </a:rPr>
              <a:t>#### </a:t>
            </a:r>
            <a:r>
              <a:rPr lang="en-US" dirty="0"/>
              <a:t>What this means is that as far as the programmer is concerned, packets execute from start to finish in the programmer’s packet-processing code as though there were no other packets in the system. This is semantically similar to the atomic construct provided by the P4-16 language. </a:t>
            </a:r>
            <a:r>
              <a:rPr lang="en-US" sz="1200" b="0" i="0" u="none" strike="noStrike" kern="1200" dirty="0">
                <a:solidFill>
                  <a:schemeClr val="tx1"/>
                </a:solidFill>
                <a:effectLst/>
                <a:latin typeface="+mn-lt"/>
                <a:ea typeface="+mn-ea"/>
                <a:cs typeface="+mn-cs"/>
              </a:rPr>
              <a:t>#### </a:t>
            </a:r>
            <a:r>
              <a:rPr lang="en-US" dirty="0"/>
              <a:t>The programmer can use state variables like count to represent persistent switch state and </a:t>
            </a:r>
            <a:r>
              <a:rPr lang="en-US" sz="1200" b="0" i="0" u="none" strike="noStrike" kern="1200" dirty="0">
                <a:solidFill>
                  <a:schemeClr val="tx1"/>
                </a:solidFill>
                <a:effectLst/>
                <a:latin typeface="+mn-lt"/>
                <a:ea typeface="+mn-ea"/>
                <a:cs typeface="+mn-cs"/>
              </a:rPr>
              <a:t> #### </a:t>
            </a:r>
            <a:r>
              <a:rPr lang="en-US" dirty="0"/>
              <a:t>packet fields such as </a:t>
            </a:r>
            <a:r>
              <a:rPr lang="en-US" dirty="0" err="1"/>
              <a:t>pkt.sample</a:t>
            </a:r>
            <a:r>
              <a:rPr lang="en-US" dirty="0"/>
              <a:t> to represent fields in packet headers. For instance, the program shown here</a:t>
            </a:r>
            <a:r>
              <a:rPr lang="zh-CN" altLang="en-US" dirty="0"/>
              <a:t> </a:t>
            </a:r>
            <a:r>
              <a:rPr lang="en-US" dirty="0"/>
              <a:t>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a:t>
            </a:r>
            <a:r>
              <a:rPr lang="en-US" sz="1200" b="0" i="0" u="none" strike="noStrike" kern="1200" dirty="0">
                <a:solidFill>
                  <a:schemeClr val="tx1"/>
                </a:solidFill>
                <a:effectLst/>
                <a:latin typeface="+mn-lt"/>
                <a:ea typeface="+mn-ea"/>
                <a:cs typeface="+mn-cs"/>
              </a:rPr>
              <a:t> ####</a:t>
            </a:r>
            <a:r>
              <a:rPr lang="en-US" dirty="0"/>
              <a:t> We consider a simplified version of the PISA match-action pipeline, where we do not model match units by assuming all actions execute on all packets. We abstract the effect of these actions on a packet into a 2D grid of ALUs. We have two types of ALUs, </a:t>
            </a:r>
            <a:r>
              <a:rPr lang="en-US" sz="1200" b="0" i="0" u="none" strike="noStrike" kern="1200" dirty="0">
                <a:solidFill>
                  <a:schemeClr val="tx1"/>
                </a:solidFill>
                <a:effectLst/>
                <a:latin typeface="+mn-lt"/>
                <a:ea typeface="+mn-ea"/>
                <a:cs typeface="+mn-cs"/>
              </a:rPr>
              <a:t>####</a:t>
            </a:r>
            <a:r>
              <a:rPr lang="en-US" dirty="0"/>
              <a:t> stateless ALUs that only manipulate packet headers and</a:t>
            </a:r>
            <a:r>
              <a:rPr lang="en-US" sz="1200" b="0" i="0" u="none" strike="noStrike" kern="1200" dirty="0">
                <a:solidFill>
                  <a:schemeClr val="tx1"/>
                </a:solidFill>
                <a:effectLst/>
                <a:latin typeface="+mn-lt"/>
                <a:ea typeface="+mn-ea"/>
                <a:cs typeface="+mn-cs"/>
              </a:rPr>
              <a:t> ####</a:t>
            </a:r>
            <a:r>
              <a:rPr lang="en-US" dirty="0"/>
              <a:t> stateful ALUs that manipulate both persistent switch state and packet headers. </a:t>
            </a:r>
            <a:r>
              <a:rPr lang="en-US" sz="1200" b="0" i="0" u="none" strike="noStrike" kern="1200" dirty="0">
                <a:solidFill>
                  <a:schemeClr val="tx1"/>
                </a:solidFill>
                <a:effectLst/>
                <a:latin typeface="+mn-lt"/>
                <a:ea typeface="+mn-ea"/>
                <a:cs typeface="+mn-cs"/>
              </a:rPr>
              <a:t>####</a:t>
            </a:r>
            <a:r>
              <a:rPr lang="en-US" dirty="0"/>
              <a:t> We use PHV containers to represent storage for packet headers as they move through the switch pipeline. </a:t>
            </a:r>
            <a:r>
              <a:rPr lang="en-US" sz="1200" b="0" i="0" u="none" strike="noStrike" kern="1200" dirty="0">
                <a:solidFill>
                  <a:schemeClr val="tx1"/>
                </a:solidFill>
                <a:effectLst/>
                <a:latin typeface="+mn-lt"/>
                <a:ea typeface="+mn-ea"/>
                <a:cs typeface="+mn-cs"/>
              </a:rPr>
              <a:t>####</a:t>
            </a:r>
            <a:r>
              <a:rPr lang="en-US" dirty="0"/>
              <a:t> The compiler writer specifies how the ALUs use input </a:t>
            </a:r>
            <a:r>
              <a:rPr lang="en-US" dirty="0" err="1"/>
              <a:t>muxes</a:t>
            </a:r>
            <a:r>
              <a:rPr lang="en-US" dirty="0"/>
              <a:t> to choose PHV containers as input operands. </a:t>
            </a:r>
            <a:r>
              <a:rPr lang="en-US" sz="1200" b="0" i="0" u="none" strike="noStrike" kern="1200" dirty="0">
                <a:solidFill>
                  <a:schemeClr val="tx1"/>
                </a:solidFill>
                <a:effectLst/>
                <a:latin typeface="+mn-lt"/>
                <a:ea typeface="+mn-ea"/>
                <a:cs typeface="+mn-cs"/>
              </a:rPr>
              <a:t>####</a:t>
            </a:r>
            <a:r>
              <a:rPr lang="en-US" dirty="0"/>
              <a:t> She also specifies how the PHV containers use output </a:t>
            </a:r>
            <a:r>
              <a:rPr lang="en-US" dirty="0" err="1"/>
              <a:t>muxes</a:t>
            </a:r>
            <a:r>
              <a:rPr lang="en-US" dirty="0"/>
              <a:t> to choose from the ALU outputs. </a:t>
            </a:r>
            <a:r>
              <a:rPr lang="en-US" sz="1200" b="0" i="0" u="none" strike="noStrike" kern="1200" dirty="0">
                <a:solidFill>
                  <a:schemeClr val="tx1"/>
                </a:solidFill>
                <a:effectLst/>
                <a:latin typeface="+mn-lt"/>
                <a:ea typeface="+mn-ea"/>
                <a:cs typeface="+mn-cs"/>
              </a:rPr>
              <a:t>####</a:t>
            </a:r>
            <a:r>
              <a:rPr lang="en-US" dirty="0"/>
              <a:t> Each stage shares the same structure. The compiler writer also specifies the capabilities of each ALU in terms of the opcodes and operations it supports.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u="none" strike="noStrike" kern="1200" dirty="0">
                <a:solidFill>
                  <a:schemeClr val="tx1"/>
                </a:solidFill>
                <a:effectLst/>
                <a:latin typeface="+mn-lt"/>
                <a:ea typeface="+mn-ea"/>
                <a:cs typeface="+mn-cs"/>
              </a:rPr>
              <a:t>####</a:t>
            </a:r>
            <a:r>
              <a:rPr lang="en-US" dirty="0"/>
              <a:t> Now once we have the specification and partial programs, we feed it into SKETCH. </a:t>
            </a:r>
            <a:r>
              <a:rPr lang="en-US" sz="1200" b="0" i="0" u="none" strike="noStrike" kern="1200" dirty="0">
                <a:solidFill>
                  <a:schemeClr val="tx1"/>
                </a:solidFill>
                <a:effectLst/>
                <a:latin typeface="+mn-lt"/>
                <a:ea typeface="+mn-ea"/>
                <a:cs typeface="+mn-cs"/>
              </a:rPr>
              <a:t>####</a:t>
            </a:r>
            <a:r>
              <a:rPr lang="en-US" dirty="0"/>
              <a:t>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11</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dirty="0"/>
              <a:t> </a:t>
            </a:r>
            <a:r>
              <a:rPr lang="en-US" sz="1200" b="0" i="0" u="none" strike="noStrike" kern="1200" dirty="0">
                <a:solidFill>
                  <a:schemeClr val="tx1"/>
                </a:solidFill>
                <a:effectLst/>
                <a:latin typeface="+mn-lt"/>
                <a:ea typeface="+mn-ea"/>
                <a:cs typeface="+mn-cs"/>
              </a:rPr>
              <a:t>####</a:t>
            </a:r>
            <a:r>
              <a:rPr lang="en-US" dirty="0"/>
              <a:t> So we compared Chipmunk against the existing compiler for Domino. </a:t>
            </a:r>
            <a:r>
              <a:rPr lang="en-US" sz="1200" b="0" i="0" u="none" strike="noStrike" kern="1200" dirty="0">
                <a:solidFill>
                  <a:schemeClr val="tx1"/>
                </a:solidFill>
                <a:effectLst/>
                <a:latin typeface="+mn-lt"/>
                <a:ea typeface="+mn-ea"/>
                <a:cs typeface="+mn-cs"/>
              </a:rPr>
              <a:t>####</a:t>
            </a:r>
            <a:r>
              <a:rPr lang="en-US" dirty="0"/>
              <a:t> This compiler uses handcrafted rules to translate Domino programs into machine code for the simulator. As we’ll see in our results, the use of handcrafted rules causes Domino to generate lower quality code than Chipmunk and also to often reject programs incorrectly.</a:t>
            </a:r>
          </a:p>
          <a:p>
            <a:endParaRPr lang="en-US" dirty="0"/>
          </a:p>
          <a:p>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dirty="0"/>
              <a:t>For</a:t>
            </a:r>
            <a:r>
              <a:rPr lang="zh-CN" altLang="en-US" dirty="0"/>
              <a:t> </a:t>
            </a:r>
            <a:r>
              <a:rPr lang="en-US" altLang="zh-CN" dirty="0"/>
              <a:t>alternatives</a:t>
            </a:r>
            <a:r>
              <a:rPr lang="en-US" dirty="0"/>
              <a:t> </a:t>
            </a:r>
            <a:r>
              <a:rPr lang="en-US" sz="1200" b="0" i="0" u="none" strike="noStrike" kern="1200" dirty="0">
                <a:solidFill>
                  <a:schemeClr val="tx1"/>
                </a:solidFill>
                <a:effectLst/>
                <a:latin typeface="+mn-lt"/>
                <a:ea typeface="+mn-ea"/>
                <a:cs typeface="+mn-cs"/>
              </a:rPr>
              <a:t>####</a:t>
            </a:r>
            <a:r>
              <a:rPr lang="en-US" dirty="0"/>
              <a:t> we considered using commercial compilers from chip vendors such as Barefoot. </a:t>
            </a:r>
            <a:r>
              <a:rPr lang="en-US" sz="1200" b="0" i="0" u="none" strike="noStrike" kern="1200" dirty="0">
                <a:solidFill>
                  <a:schemeClr val="tx1"/>
                </a:solidFill>
                <a:effectLst/>
                <a:latin typeface="+mn-lt"/>
                <a:ea typeface="+mn-ea"/>
                <a:cs typeface="+mn-cs"/>
              </a:rPr>
              <a:t>####</a:t>
            </a:r>
            <a:r>
              <a:rPr lang="en-US" dirty="0"/>
              <a:t> But these compilers don’t yet support the high-level transactional programming model that programmers use in Chipmunk, even though the P4 language currently has support for it. </a:t>
            </a:r>
            <a:r>
              <a:rPr lang="en-US" sz="1200" b="0" i="0" u="none" strike="noStrike" kern="1200" dirty="0">
                <a:solidFill>
                  <a:schemeClr val="tx1"/>
                </a:solidFill>
                <a:effectLst/>
                <a:latin typeface="+mn-lt"/>
                <a:ea typeface="+mn-ea"/>
                <a:cs typeface="+mn-cs"/>
              </a:rPr>
              <a:t>####</a:t>
            </a:r>
            <a:r>
              <a:rPr lang="en-US" dirty="0"/>
              <a:t> We also considered the open source p4c compiler, </a:t>
            </a:r>
            <a:r>
              <a:rPr lang="en-US" sz="1200" b="0" i="0" u="none" strike="noStrike" kern="1200" dirty="0">
                <a:solidFill>
                  <a:schemeClr val="tx1"/>
                </a:solidFill>
                <a:effectLst/>
                <a:latin typeface="+mn-lt"/>
                <a:ea typeface="+mn-ea"/>
                <a:cs typeface="+mn-cs"/>
              </a:rPr>
              <a:t>####</a:t>
            </a:r>
            <a:r>
              <a:rPr lang="en-US" dirty="0"/>
              <a:t>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 One important difference between the PISA architecture and traditional CPUs is that in the PISA model, compiled programs either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dirty="0"/>
              <a:t> </a:t>
            </a:r>
            <a:r>
              <a:rPr lang="en-US" sz="1200" b="0" i="0" u="none" strike="noStrike" kern="1200" dirty="0">
                <a:solidFill>
                  <a:schemeClr val="tx1"/>
                </a:solidFill>
                <a:effectLst/>
                <a:latin typeface="+mn-lt"/>
                <a:ea typeface="+mn-ea"/>
                <a:cs typeface="+mn-cs"/>
              </a:rPr>
              <a:t>#### For benchmarks, we started with Domino programs drawn from multiple sources. #### However, these programs were all previously written to ensure that they successfully compiled with Domino. ####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a:t>
            </a:r>
            <a:r>
              <a:rPr lang="en-US" dirty="0"/>
              <a:t> </a:t>
            </a:r>
            <a:r>
              <a:rPr lang="en-US" sz="1200" b="0" i="0" u="none" strike="noStrike" kern="1200" dirty="0">
                <a:solidFill>
                  <a:schemeClr val="tx1"/>
                </a:solidFill>
                <a:effectLst/>
                <a:latin typeface="+mn-lt"/>
                <a:ea typeface="+mn-ea"/>
                <a:cs typeface="+mn-cs"/>
              </a:rPr>
              <a:t>#### if we mutate these programs in semantic-preserving ways, will Domino or Chipmunk still successfully compile them? #### Theoretically the answer is yes. ####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13</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altLang="zh-CN" dirty="0"/>
              <a:t>####</a:t>
            </a:r>
            <a:r>
              <a:rPr lang="zh-CN" altLang="en-US" dirty="0"/>
              <a:t> </a:t>
            </a:r>
            <a:r>
              <a:rPr lang="en-US" dirty="0"/>
              <a:t>Chipmunk fails to compile some mutations because it exceeded our compilation timeout. So let’s look at the compilation time of Domino and Chipmunk. This is the main drawback of Chipmunk.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a:p>
            <a:pPr rtl="0"/>
            <a:endParaRPr lang="en-US" dirty="0"/>
          </a:p>
          <a:p>
            <a:pPr rtl="0"/>
            <a:r>
              <a:rPr lang="en-US" dirty="0"/>
              <a:t>TODO: Animate the compilation result table.</a:t>
            </a:r>
          </a:p>
          <a:p>
            <a:pPr rtl="0"/>
            <a:r>
              <a:rPr lang="en-US" dirty="0"/>
              <a:t>TODO: Add confidence interval for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not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problem</a:t>
            </a:r>
            <a:r>
              <a:rPr lang="en-US" sz="1200" b="0" i="0" u="none" strike="noStrike" kern="1200" dirty="0">
                <a:solidFill>
                  <a:schemeClr val="tx1"/>
                </a:solidFill>
                <a:effectLst/>
                <a:latin typeface="+mn-lt"/>
                <a:ea typeface="+mn-ea"/>
                <a:cs typeface="+mn-cs"/>
              </a:rPr>
              <a:t>.</a:t>
            </a:r>
          </a:p>
          <a:p>
            <a:endParaRPr lang="en-US" dirty="0"/>
          </a:p>
          <a:p>
            <a:r>
              <a:rPr lang="en-US" dirty="0"/>
              <a:t>TODO: Redo the figure in ppt.</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To conclude, Chipmunk transplants program synthesis ideas to networking to automatically generate fast packet-processing code. 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As part of future work, ####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18</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a:t>
            </a:r>
            <a:r>
              <a:rPr lang="en-US" sz="1200" b="0" i="0" u="none" strike="noStrik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 For instance, switches run at 100Gbit/s per port and ####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 40-100 Gbit/s. ####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It is easy to get started with programming these devices. For example, you can read the tutorial or attend a workshop. ####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21</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28</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none of then is easy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First of all, we could handcraft the fast programs, #### but it requires manual optimization by experts who are familiar with each underlying hardware architecture. For example, ####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 Arithmetic logic units (or ALUs) present in programmable switches; #### and of lookup tables for an FPGA. For instance,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addition, because of the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r>
              <a:rPr lang="en-US" sz="1200" dirty="0"/>
              <a:t>of many people (e.g., large compiler teams at Intel/AMD/ARM)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31</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32</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33</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look at a simple example that illustrates how it can be tricky to write fast packet-processing programs for these substrates.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Consider an example from the Domino system for programming packet-processing algorithms, which allows you to write C-style code and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automatically compiles into hardware configurations for programmable switches. So you write code like this: </a:t>
            </a:r>
            <a:r>
              <a:rPr lang="en-US" sz="1200" b="0" i="0" u="none" strike="noStrike" kern="1200" dirty="0" err="1">
                <a:solidFill>
                  <a:schemeClr val="tx1"/>
                </a:solidFill>
                <a:effectLst/>
                <a:latin typeface="+mn-lt"/>
                <a:ea typeface="+mn-ea"/>
                <a:cs typeface="+mn-cs"/>
              </a:rPr>
              <a:t>pkt.x</a:t>
            </a:r>
            <a:r>
              <a:rPr lang="en-US" sz="1200" b="0" i="0" u="none" strike="noStrike" kern="1200" dirty="0">
                <a:solidFill>
                  <a:schemeClr val="tx1"/>
                </a:solidFill>
                <a:effectLst/>
                <a:latin typeface="+mn-lt"/>
                <a:ea typeface="+mn-ea"/>
                <a:cs typeface="+mn-cs"/>
              </a:rPr>
              <a:t> = count; count += 1;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the compiler automatically figures out what ALU inputs to use, what opcodes to use, and how to configure the hardware </a:t>
            </a:r>
            <a:r>
              <a:rPr lang="en-US" sz="1200" b="0" i="0" u="none" strike="noStrike" kern="1200" dirty="0" err="1">
                <a:solidFill>
                  <a:schemeClr val="tx1"/>
                </a:solidFill>
                <a:effectLst/>
                <a:latin typeface="+mn-lt"/>
                <a:ea typeface="+mn-ea"/>
                <a:cs typeface="+mn-cs"/>
              </a:rPr>
              <a:t>muxes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what could go wrong with this setup.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Today’s</a:t>
            </a:r>
            <a:r>
              <a:rPr lang="zh-CN" altLang="en-US" sz="1200" b="0" i="0" u="none" strike="noStrike" kern="1200" dirty="0">
                <a:solidFill>
                  <a:schemeClr val="tx1"/>
                </a:solidFill>
                <a:effectLst/>
                <a:latin typeface="+mn-lt"/>
                <a:ea typeface="+mn-ea"/>
                <a:cs typeface="+mn-cs"/>
              </a:rPr>
              <a:t> </a:t>
            </a:r>
            <a:r>
              <a:rPr lang="en-US" sz="1200" dirty="0"/>
              <a:t>compilers produce different outcomes on semantically-equivalent programs. </a:t>
            </a:r>
            <a:r>
              <a:rPr lang="en-US" sz="1200" b="0" i="0" u="none" strike="noStrike" kern="1200" dirty="0">
                <a:solidFill>
                  <a:schemeClr val="tx1"/>
                </a:solidFill>
                <a:effectLst/>
                <a:latin typeface="+mn-lt"/>
                <a:ea typeface="+mn-ea"/>
                <a:cs typeface="+mn-cs"/>
              </a:rPr>
              <a:t>Let’s look at a real example from Domino. Let’s say you want a program that sets an indicator variable on the first packet.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could write it this way.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But Domino’s compiler algorithms will fail to find a hardware configuration to implement it. However,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if you change it to this other version of the code, which is semantically equivalent,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now Domino can find it. This is because Domino’s heuristics are not intelligent enough to realize that these programs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you can develop specific compiler algorithms to fix this particular issue, this is still a problem that crops up in other scenarios, and even happens with commercial P4 compilers as well, where a slight modification to your code can cause it to suddenly compile without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any</a:t>
            </a:r>
            <a:r>
              <a:rPr lang="en-US" sz="1200" b="0" i="0" u="none" strike="noStrike" kern="1200" dirty="0">
                <a:solidFill>
                  <a:schemeClr val="tx1"/>
                </a:solidFill>
                <a:effectLst/>
                <a:latin typeface="+mn-lt"/>
                <a:ea typeface="+mn-ea"/>
                <a:cs typeface="+mn-cs"/>
              </a:rPr>
              <a:t> particularly good reason.</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301603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 really high level, program synthesis is the process of automatically generating a program that satisfies a given specification. A program synthesis engine takes two inputs: #### (1) </a:t>
            </a:r>
            <a:r>
              <a:rPr lang="en-US" altLang="zh-CN" sz="1200" b="0" i="0" u="none" strike="noStrike" kern="1200" dirty="0">
                <a:solidFill>
                  <a:schemeClr val="tx1"/>
                </a:solidFill>
                <a:effectLst/>
                <a:latin typeface="+mn-lt"/>
                <a:ea typeface="+mn-ea"/>
                <a:cs typeface="+mn-cs"/>
              </a:rPr>
              <a:t>a search space of partial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programs</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(2) a specification.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 the program synthesis engine uses an exhaustive search algorithm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 find the completed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 that satisfies specification. </a:t>
            </a:r>
            <a:r>
              <a:rPr lang="en-US" sz="1200" b="0" i="0" u="none" strike="noStrike" kern="1200" dirty="0">
                <a:solidFill>
                  <a:schemeClr val="tx1"/>
                </a:solidFill>
                <a:effectLst/>
                <a:latin typeface="+mn-lt"/>
                <a:ea typeface="+mn-ea"/>
                <a:cs typeface="+mn-cs"/>
              </a:rPr>
              <a:t>#### To be specific, we can use search space of partial programs to represent the machine code skeletons and #### use specification to represent the high-level language program.</a:t>
            </a:r>
            <a:endParaRPr lang="en-US" altLang="zh-CN"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 partial program containing holes that represent unknown values and the other one is  #### the specification. #### They will be fed into the SKETCH synthesizer. The goal is to find a hole assignment which guarantees that the specification program and the partial program are semantically equivalent. #### SKETCH here will either find a hole assignment to make partial program become a full one if there is any feasible solutions or  ####  return infeasible if none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exists</a:t>
            </a:r>
            <a:r>
              <a:rPr lang="en-US" sz="1200" b="0" i="0" u="none" strike="noStrike" kern="1200" dirty="0">
                <a:solidFill>
                  <a:schemeClr val="tx1"/>
                </a:solidFill>
                <a:effectLst/>
                <a:latin typeface="+mn-lt"/>
                <a:ea typeface="+mn-ea"/>
                <a:cs typeface="+mn-cs"/>
              </a:rPr>
              <a:t>.</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95897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a concrete example, #### the specification is a function that adds its input to itself three times. #### Here is an partial program that we can supply to SKETCH. ####</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represents an unknown constant called a hole. #### Now, SKETCH can find a hole assignment for this partial program and complete the program by setting the hole to 3. On the other hand, #### if we consider another partial program, SKETCH cannot find a hole assignment for it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will say that it is infeasible.</a:t>
            </a:r>
            <a:endParaRPr lang="en-US" b="0" dirty="0">
              <a:effectLst/>
            </a:endParaRPr>
          </a:p>
          <a:p>
            <a:endParaRPr lang="en-US" dirty="0"/>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sz="1200" b="0" i="0" u="none" strike="noStrike" kern="1200" dirty="0">
                <a:solidFill>
                  <a:schemeClr val="tx1"/>
                </a:solidFill>
                <a:effectLst/>
                <a:latin typeface="+mn-lt"/>
                <a:ea typeface="+mn-ea"/>
                <a:cs typeface="+mn-cs"/>
              </a:rPr>
              <a:t> #### </a:t>
            </a:r>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sz="1200" b="0" i="0" u="none" strike="noStrike" kern="1200" dirty="0">
                <a:solidFill>
                  <a:schemeClr val="tx1"/>
                </a:solidFill>
                <a:effectLst/>
                <a:latin typeface="+mn-lt"/>
                <a:ea typeface="+mn-ea"/>
                <a:cs typeface="+mn-cs"/>
              </a:rPr>
              <a:t> #### </a:t>
            </a:r>
            <a:r>
              <a:rPr lang="en-US" dirty="0"/>
              <a:t>Here are some example metrics that we could use to define the quality of the generated code. For RMT/PISA-style pipelined architectures, it could be the latency consumed by packets as they go through the pipeline. For NPU-style processor architectures, such as network processors, it could be the throughput that can be achieved by a certain packet-processing program. </a:t>
            </a:r>
          </a:p>
          <a:p>
            <a:endParaRPr lang="en-US" dirty="0"/>
          </a:p>
          <a:p>
            <a:r>
              <a:rPr lang="en-US" sz="1200" b="0" i="0" u="none" strike="noStrike" kern="1200" dirty="0">
                <a:solidFill>
                  <a:schemeClr val="tx1"/>
                </a:solidFill>
                <a:effectLst/>
                <a:latin typeface="+mn-lt"/>
                <a:ea typeface="+mn-ea"/>
                <a:cs typeface="+mn-cs"/>
              </a:rPr>
              <a:t> #### </a:t>
            </a:r>
            <a:r>
              <a:rPr lang="en-US" dirty="0"/>
              <a:t>In such cases, we believe that synthesis may be able to discover high-quality assembly implementations of packet-processing programs</a:t>
            </a:r>
            <a:r>
              <a:rPr lang="en-US" sz="1200" b="0" i="0" u="none" strike="noStrike" kern="1200" dirty="0">
                <a:solidFill>
                  <a:schemeClr val="tx1"/>
                </a:solidFill>
                <a:effectLst/>
                <a:latin typeface="+mn-lt"/>
                <a:ea typeface="+mn-ea"/>
                <a:cs typeface="+mn-cs"/>
              </a:rPr>
              <a:t> #### </a:t>
            </a:r>
            <a:r>
              <a:rPr lang="en-US" dirty="0"/>
              <a:t>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a:t>
            </a:r>
            <a:r>
              <a:rPr lang="en-US" sz="1200" b="0" i="0" u="none" strike="noStrike" kern="1200" dirty="0">
                <a:solidFill>
                  <a:schemeClr val="tx1"/>
                </a:solidFill>
                <a:effectLst/>
                <a:latin typeface="+mn-lt"/>
                <a:ea typeface="+mn-ea"/>
                <a:cs typeface="+mn-cs"/>
              </a:rPr>
              <a:t> #### </a:t>
            </a:r>
            <a:r>
              <a:rPr lang="en-US" dirty="0"/>
              <a:t>the search space of implementation candidates can be made very large and a correct implementation that satisfies the spec could be hiding in a small area of the search space. </a:t>
            </a:r>
            <a:r>
              <a:rPr lang="en-US" sz="1200" b="0" i="0" u="none" strike="noStrike" kern="1200" dirty="0">
                <a:solidFill>
                  <a:schemeClr val="tx1"/>
                </a:solidFill>
                <a:effectLst/>
                <a:latin typeface="+mn-lt"/>
                <a:ea typeface="+mn-ea"/>
                <a:cs typeface="+mn-cs"/>
              </a:rPr>
              <a:t>#### </a:t>
            </a:r>
            <a:r>
              <a:rPr lang="en-US" dirty="0"/>
              <a:t>This is similar to finding a needle in a haystack. We need a magnifying glass. However, it is still meaningful to use it for packet processing mainly because of two reasons.</a:t>
            </a:r>
          </a:p>
          <a:p>
            <a:endParaRPr lang="en-US" dirty="0"/>
          </a:p>
          <a:p>
            <a:r>
              <a:rPr lang="en-US" sz="1200" b="0" i="0" u="none" strike="noStrike" kern="1200" dirty="0">
                <a:solidFill>
                  <a:schemeClr val="tx1"/>
                </a:solidFill>
                <a:effectLst/>
                <a:latin typeface="+mn-lt"/>
                <a:ea typeface="+mn-ea"/>
                <a:cs typeface="+mn-cs"/>
              </a:rPr>
              <a:t> #### </a:t>
            </a:r>
            <a:r>
              <a:rPr lang="en-US" dirty="0"/>
              <a:t>First, we can leverage domain structure that is unique to fast packet processing. </a:t>
            </a:r>
            <a:r>
              <a:rPr lang="en-US" sz="1200" b="0" i="0" u="none" strike="noStrike" kern="1200" dirty="0">
                <a:solidFill>
                  <a:schemeClr val="tx1"/>
                </a:solidFill>
                <a:effectLst/>
                <a:latin typeface="+mn-lt"/>
                <a:ea typeface="+mn-ea"/>
                <a:cs typeface="+mn-cs"/>
              </a:rPr>
              <a:t>#### </a:t>
            </a:r>
            <a:r>
              <a:rPr lang="en-US" dirty="0"/>
              <a:t>For instance, most fast packet-processing programs are naturally small and simple. As an example, if you look at a congestion control scheme like RCP or an AQM scheme like BLUE, it’s only a few lines of pseudocode. Similarly, if you look at a packet-processing language like P4, there are no pointers or loops because these can ensure the deterministic line-rate performance. </a:t>
            </a:r>
            <a:r>
              <a:rPr lang="en-US" sz="1200" b="0" i="0" u="none" strike="noStrike" kern="1200" dirty="0">
                <a:solidFill>
                  <a:schemeClr val="tx1"/>
                </a:solidFill>
                <a:effectLst/>
                <a:latin typeface="+mn-lt"/>
                <a:ea typeface="+mn-ea"/>
                <a:cs typeface="+mn-cs"/>
              </a:rPr>
              <a:t>#### </a:t>
            </a:r>
            <a:r>
              <a:rPr lang="en-US" dirty="0"/>
              <a:t>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sz="1200" b="0" i="0" u="none" strike="noStrike" kern="1200" dirty="0">
                <a:solidFill>
                  <a:schemeClr val="tx1"/>
                </a:solidFill>
                <a:effectLst/>
                <a:latin typeface="+mn-lt"/>
                <a:ea typeface="+mn-ea"/>
                <a:cs typeface="+mn-cs"/>
              </a:rPr>
              <a:t> #### </a:t>
            </a:r>
            <a:r>
              <a:rPr lang="en-US" dirty="0"/>
              <a:t>The second reason has to do with improvements in program synthesis technology over the last 15 years. </a:t>
            </a:r>
            <a:r>
              <a:rPr lang="en-US" sz="1200" b="0" i="0" u="none" strike="noStrike" kern="1200" dirty="0">
                <a:solidFill>
                  <a:schemeClr val="tx1"/>
                </a:solidFill>
                <a:effectLst/>
                <a:latin typeface="+mn-lt"/>
                <a:ea typeface="+mn-ea"/>
                <a:cs typeface="+mn-cs"/>
              </a:rPr>
              <a:t>#### </a:t>
            </a:r>
            <a:r>
              <a:rPr lang="en-US" dirty="0"/>
              <a:t>Currently, there are several mature open-source synthesis tools such as SKETCH, Rosette,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9</a:t>
            </a:fld>
            <a:endParaRPr lang="en-US"/>
          </a:p>
        </p:txBody>
      </p:sp>
    </p:spTree>
    <p:extLst>
      <p:ext uri="{BB962C8B-B14F-4D97-AF65-F5344CB8AC3E}">
        <p14:creationId xmlns:p14="http://schemas.microsoft.com/office/powerpoint/2010/main" val="255783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11/12/19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11/12/19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11/12/19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tiff"/></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1052636"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168667"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102122"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761568"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964348"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86" name="Rounded Rectangle 285">
            <a:extLst>
              <a:ext uri="{FF2B5EF4-FFF2-40B4-BE49-F238E27FC236}">
                <a16:creationId xmlns:a16="http://schemas.microsoft.com/office/drawing/2014/main" id="{BA34AFEA-7D5B-FD4D-8210-92A28EE632BB}"/>
              </a:ext>
            </a:extLst>
          </p:cNvPr>
          <p:cNvSpPr/>
          <p:nvPr/>
        </p:nvSpPr>
        <p:spPr>
          <a:xfrm>
            <a:off x="4693622" y="236134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936332"/>
            <a:ext cx="3396443" cy="372090"/>
          </a:xfrm>
          <a:prstGeom prst="rect">
            <a:avLst/>
          </a:prstGeom>
          <a:noFill/>
        </p:spPr>
        <p:txBody>
          <a:bodyPr wrap="none" rtlCol="0">
            <a:spAutoFit/>
          </a:bodyPr>
          <a:lstStyle/>
          <a:p>
            <a:r>
              <a:rPr lang="en-US" sz="1818" dirty="0"/>
              <a:t>Partial program for PISA simulator</a:t>
            </a:r>
          </a:p>
        </p:txBody>
      </p:sp>
      <p:grpSp>
        <p:nvGrpSpPr>
          <p:cNvPr id="8" name="Group 7">
            <a:extLst>
              <a:ext uri="{FF2B5EF4-FFF2-40B4-BE49-F238E27FC236}">
                <a16:creationId xmlns:a16="http://schemas.microsoft.com/office/drawing/2014/main" id="{E96A20F4-990E-1247-BEA4-C8DC62F1C6E2}"/>
              </a:ext>
            </a:extLst>
          </p:cNvPr>
          <p:cNvGrpSpPr/>
          <p:nvPr/>
        </p:nvGrpSpPr>
        <p:grpSpPr>
          <a:xfrm>
            <a:off x="6137154" y="2565928"/>
            <a:ext cx="1176442" cy="1078980"/>
            <a:chOff x="6137154" y="2565928"/>
            <a:chExt cx="1176442" cy="1078980"/>
          </a:xfrm>
        </p:grpSpPr>
        <p:sp>
          <p:nvSpPr>
            <p:cNvPr id="87" name="Rounded Rectangle 86">
              <a:extLst>
                <a:ext uri="{FF2B5EF4-FFF2-40B4-BE49-F238E27FC236}">
                  <a16:creationId xmlns:a16="http://schemas.microsoft.com/office/drawing/2014/main" id="{CF02EE7A-19D9-654E-B72B-427F361DF7E1}"/>
                </a:ext>
              </a:extLst>
            </p:cNvPr>
            <p:cNvSpPr/>
            <p:nvPr/>
          </p:nvSpPr>
          <p:spPr>
            <a:xfrm>
              <a:off x="6137154" y="326257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56592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grpSp>
      <p:grpSp>
        <p:nvGrpSpPr>
          <p:cNvPr id="9" name="Group 8">
            <a:extLst>
              <a:ext uri="{FF2B5EF4-FFF2-40B4-BE49-F238E27FC236}">
                <a16:creationId xmlns:a16="http://schemas.microsoft.com/office/drawing/2014/main" id="{14CA6151-A904-A949-BD78-441A2240208D}"/>
              </a:ext>
            </a:extLst>
          </p:cNvPr>
          <p:cNvGrpSpPr/>
          <p:nvPr/>
        </p:nvGrpSpPr>
        <p:grpSpPr>
          <a:xfrm>
            <a:off x="6124773" y="3829881"/>
            <a:ext cx="1181090" cy="1329365"/>
            <a:chOff x="6124773" y="3829881"/>
            <a:chExt cx="1181090" cy="1329365"/>
          </a:xfrm>
        </p:grpSpPr>
        <p:sp>
          <p:nvSpPr>
            <p:cNvPr id="202" name="Rounded Rectangle 201">
              <a:extLst>
                <a:ext uri="{FF2B5EF4-FFF2-40B4-BE49-F238E27FC236}">
                  <a16:creationId xmlns:a16="http://schemas.microsoft.com/office/drawing/2014/main" id="{4D59FA37-0353-DA42-9E52-F57BAA8BCAB0}"/>
                </a:ext>
              </a:extLst>
            </p:cNvPr>
            <p:cNvSpPr/>
            <p:nvPr/>
          </p:nvSpPr>
          <p:spPr>
            <a:xfrm>
              <a:off x="6126339" y="382988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412218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6" name="Rounded Rectangle 265">
              <a:extLst>
                <a:ext uri="{FF2B5EF4-FFF2-40B4-BE49-F238E27FC236}">
                  <a16:creationId xmlns:a16="http://schemas.microsoft.com/office/drawing/2014/main" id="{201DCC83-3463-AA4A-92E1-6679901C20DF}"/>
                </a:ext>
              </a:extLst>
            </p:cNvPr>
            <p:cNvSpPr/>
            <p:nvPr/>
          </p:nvSpPr>
          <p:spPr>
            <a:xfrm>
              <a:off x="6124773" y="454348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83420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grpSp>
        <p:nvGrpSpPr>
          <p:cNvPr id="14" name="Group 13">
            <a:extLst>
              <a:ext uri="{FF2B5EF4-FFF2-40B4-BE49-F238E27FC236}">
                <a16:creationId xmlns:a16="http://schemas.microsoft.com/office/drawing/2014/main" id="{E8C10390-D51A-F244-AD25-0395A116F98D}"/>
              </a:ext>
            </a:extLst>
          </p:cNvPr>
          <p:cNvGrpSpPr/>
          <p:nvPr/>
        </p:nvGrpSpPr>
        <p:grpSpPr>
          <a:xfrm>
            <a:off x="4769144" y="2460912"/>
            <a:ext cx="961363" cy="1619076"/>
            <a:chOff x="4769144" y="2460912"/>
            <a:chExt cx="961363" cy="1619076"/>
          </a:xfrm>
        </p:grpSpPr>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312180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1D2855-20A5-B049-BBC8-801D3FE069FB}"/>
                </a:ext>
              </a:extLst>
            </p:cNvPr>
            <p:cNvGrpSpPr/>
            <p:nvPr/>
          </p:nvGrpSpPr>
          <p:grpSpPr>
            <a:xfrm>
              <a:off x="4769144" y="2460912"/>
              <a:ext cx="961363" cy="1619076"/>
              <a:chOff x="4769144" y="2460912"/>
              <a:chExt cx="961363" cy="1619076"/>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46091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grpSp>
            <p:nvGrpSpPr>
              <p:cNvPr id="12" name="Group 11">
                <a:extLst>
                  <a:ext uri="{FF2B5EF4-FFF2-40B4-BE49-F238E27FC236}">
                    <a16:creationId xmlns:a16="http://schemas.microsoft.com/office/drawing/2014/main" id="{A75B8405-859B-044D-8622-1A01D0D0F865}"/>
                  </a:ext>
                </a:extLst>
              </p:cNvPr>
              <p:cNvGrpSpPr/>
              <p:nvPr/>
            </p:nvGrpSpPr>
            <p:grpSpPr>
              <a:xfrm>
                <a:off x="4769144" y="2510791"/>
                <a:ext cx="961363" cy="1569197"/>
                <a:chOff x="4769144" y="2510791"/>
                <a:chExt cx="961363" cy="1569197"/>
              </a:xfrm>
            </p:grpSpPr>
            <p:sp>
              <p:nvSpPr>
                <p:cNvPr id="270" name="TextBox 269">
                  <a:extLst>
                    <a:ext uri="{FF2B5EF4-FFF2-40B4-BE49-F238E27FC236}">
                      <a16:creationId xmlns:a16="http://schemas.microsoft.com/office/drawing/2014/main" id="{3C3C6D7A-F590-5045-A05F-8E224FFE8B34}"/>
                    </a:ext>
                  </a:extLst>
                </p:cNvPr>
                <p:cNvSpPr txBox="1"/>
                <p:nvPr/>
              </p:nvSpPr>
              <p:spPr>
                <a:xfrm>
                  <a:off x="5024056" y="3763748"/>
                  <a:ext cx="503664" cy="316240"/>
                </a:xfrm>
                <a:prstGeom prst="rect">
                  <a:avLst/>
                </a:prstGeom>
                <a:noFill/>
              </p:spPr>
              <p:txBody>
                <a:bodyPr wrap="none" rtlCol="0">
                  <a:spAutoFit/>
                </a:bodyPr>
                <a:lstStyle/>
                <a:p>
                  <a:r>
                    <a:rPr lang="en-US" sz="1455" dirty="0"/>
                    <a:t>PHV</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5107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319096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grpSp>
      </p:grpSp>
      <p:grpSp>
        <p:nvGrpSpPr>
          <p:cNvPr id="15" name="Group 14">
            <a:extLst>
              <a:ext uri="{FF2B5EF4-FFF2-40B4-BE49-F238E27FC236}">
                <a16:creationId xmlns:a16="http://schemas.microsoft.com/office/drawing/2014/main" id="{75F7EA30-58B3-9944-9C06-30257CD0731E}"/>
              </a:ext>
            </a:extLst>
          </p:cNvPr>
          <p:cNvGrpSpPr/>
          <p:nvPr/>
        </p:nvGrpSpPr>
        <p:grpSpPr>
          <a:xfrm>
            <a:off x="5243874" y="2548532"/>
            <a:ext cx="885862" cy="2538840"/>
            <a:chOff x="5243874" y="2548532"/>
            <a:chExt cx="885862" cy="2538840"/>
          </a:xfrm>
        </p:grpSpPr>
        <p:sp>
          <p:nvSpPr>
            <p:cNvPr id="272" name="TextBox 271">
              <a:extLst>
                <a:ext uri="{FF2B5EF4-FFF2-40B4-BE49-F238E27FC236}">
                  <a16:creationId xmlns:a16="http://schemas.microsoft.com/office/drawing/2014/main" id="{081EB8FB-CA18-C641-AEA7-C1F265897742}"/>
                </a:ext>
              </a:extLst>
            </p:cNvPr>
            <p:cNvSpPr txBox="1"/>
            <p:nvPr/>
          </p:nvSpPr>
          <p:spPr>
            <a:xfrm>
              <a:off x="5243874" y="424053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54853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326703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88870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61995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6" name="Group 15">
            <a:extLst>
              <a:ext uri="{FF2B5EF4-FFF2-40B4-BE49-F238E27FC236}">
                <a16:creationId xmlns:a16="http://schemas.microsoft.com/office/drawing/2014/main" id="{758A73EE-073A-794B-8806-F7D4C2EEF1BF}"/>
              </a:ext>
            </a:extLst>
          </p:cNvPr>
          <p:cNvGrpSpPr/>
          <p:nvPr/>
        </p:nvGrpSpPr>
        <p:grpSpPr>
          <a:xfrm>
            <a:off x="7326838" y="2528900"/>
            <a:ext cx="726481" cy="1705843"/>
            <a:chOff x="7326838" y="2528900"/>
            <a:chExt cx="726481" cy="1705843"/>
          </a:xfrm>
        </p:grpSpPr>
        <p:sp>
          <p:nvSpPr>
            <p:cNvPr id="88" name="TextBox 87">
              <a:extLst>
                <a:ext uri="{FF2B5EF4-FFF2-40B4-BE49-F238E27FC236}">
                  <a16:creationId xmlns:a16="http://schemas.microsoft.com/office/drawing/2014/main" id="{0093875E-9CFE-1F41-88DA-D9C9D3504856}"/>
                </a:ext>
              </a:extLst>
            </p:cNvPr>
            <p:cNvSpPr txBox="1"/>
            <p:nvPr/>
          </p:nvSpPr>
          <p:spPr>
            <a:xfrm>
              <a:off x="7326838" y="369459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grpSp>
          <p:nvGrpSpPr>
            <p:cNvPr id="120" name="Group 119">
              <a:extLst>
                <a:ext uri="{FF2B5EF4-FFF2-40B4-BE49-F238E27FC236}">
                  <a16:creationId xmlns:a16="http://schemas.microsoft.com/office/drawing/2014/main" id="{72AE29A3-B4D2-7045-81A7-6C7893CCAAE6}"/>
                </a:ext>
              </a:extLst>
            </p:cNvPr>
            <p:cNvGrpSpPr/>
            <p:nvPr/>
          </p:nvGrpSpPr>
          <p:grpSpPr>
            <a:xfrm>
              <a:off x="7560238" y="326703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52890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8" name="Group 17">
            <a:extLst>
              <a:ext uri="{FF2B5EF4-FFF2-40B4-BE49-F238E27FC236}">
                <a16:creationId xmlns:a16="http://schemas.microsoft.com/office/drawing/2014/main" id="{E727680D-1334-1B4E-9171-FCBE4E62A737}"/>
              </a:ext>
            </a:extLst>
          </p:cNvPr>
          <p:cNvGrpSpPr/>
          <p:nvPr/>
        </p:nvGrpSpPr>
        <p:grpSpPr>
          <a:xfrm>
            <a:off x="7933293" y="2457782"/>
            <a:ext cx="4153078" cy="2700925"/>
            <a:chOff x="7933293" y="2457782"/>
            <a:chExt cx="4153078" cy="2700925"/>
          </a:xfrm>
        </p:grpSpPr>
        <p:sp>
          <p:nvSpPr>
            <p:cNvPr id="145" name="Rounded Rectangle 144">
              <a:extLst>
                <a:ext uri="{FF2B5EF4-FFF2-40B4-BE49-F238E27FC236}">
                  <a16:creationId xmlns:a16="http://schemas.microsoft.com/office/drawing/2014/main" id="{B9A6DFAE-0BE1-DC4A-BF5A-34B2C1A24DF3}"/>
                </a:ext>
              </a:extLst>
            </p:cNvPr>
            <p:cNvSpPr/>
            <p:nvPr/>
          </p:nvSpPr>
          <p:spPr>
            <a:xfrm>
              <a:off x="7980485" y="246874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83770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413001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76374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51861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327040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57375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312024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45778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76374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5358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313746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ounded Rectangle 266">
              <a:extLst>
                <a:ext uri="{FF2B5EF4-FFF2-40B4-BE49-F238E27FC236}">
                  <a16:creationId xmlns:a16="http://schemas.microsoft.com/office/drawing/2014/main" id="{4A286948-B619-4642-8F66-D42AC62C4F07}"/>
                </a:ext>
              </a:extLst>
            </p:cNvPr>
            <p:cNvSpPr/>
            <p:nvPr/>
          </p:nvSpPr>
          <p:spPr>
            <a:xfrm>
              <a:off x="9288616" y="453252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84203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318943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318707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54436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326286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88454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61579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326987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53174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P spid="286" grpId="0" animBg="1"/>
      <p:bldP spid="29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b="1"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 given their different strategies for finding machine code?</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29022956"/>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7/10 (timeout)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8" name="Picture 7">
            <a:extLst>
              <a:ext uri="{FF2B5EF4-FFF2-40B4-BE49-F238E27FC236}">
                <a16:creationId xmlns:a16="http://schemas.microsoft.com/office/drawing/2014/main" id="{3B34A2F2-376D-1846-AD59-38B29C11DBA3}"/>
              </a:ext>
            </a:extLst>
          </p:cNvPr>
          <p:cNvPicPr>
            <a:picLocks noChangeAspect="1"/>
          </p:cNvPicPr>
          <p:nvPr/>
        </p:nvPicPr>
        <p:blipFill>
          <a:blip r:embed="rId3"/>
          <a:stretch>
            <a:fillRect/>
          </a:stretch>
        </p:blipFill>
        <p:spPr>
          <a:xfrm>
            <a:off x="296562" y="1636023"/>
            <a:ext cx="5448300" cy="3898900"/>
          </a:xfrm>
          <a:prstGeom prst="rect">
            <a:avLst/>
          </a:prstGeom>
        </p:spPr>
      </p:pic>
      <p:pic>
        <p:nvPicPr>
          <p:cNvPr id="10" name="Picture 9">
            <a:extLst>
              <a:ext uri="{FF2B5EF4-FFF2-40B4-BE49-F238E27FC236}">
                <a16:creationId xmlns:a16="http://schemas.microsoft.com/office/drawing/2014/main" id="{389E013E-D279-8D4A-B993-266556FE6321}"/>
              </a:ext>
            </a:extLst>
          </p:cNvPr>
          <p:cNvPicPr>
            <a:picLocks noChangeAspect="1"/>
          </p:cNvPicPr>
          <p:nvPr/>
        </p:nvPicPr>
        <p:blipFill>
          <a:blip r:embed="rId4"/>
          <a:stretch>
            <a:fillRect/>
          </a:stretch>
        </p:blipFill>
        <p:spPr>
          <a:xfrm>
            <a:off x="6739581" y="1343923"/>
            <a:ext cx="5295900" cy="4191000"/>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2512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098203" y="1173520"/>
            <a:ext cx="10473165" cy="5632311"/>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a:t>
            </a:r>
          </a:p>
          <a:p>
            <a:pPr marL="742950" lvl="1" indent="-285750">
              <a:buFont typeface="Arial" panose="020B0604020202020204" pitchFamily="34" charset="0"/>
              <a:buChar char="•"/>
            </a:pPr>
            <a:r>
              <a:rPr lang="en-US" sz="3600" dirty="0"/>
              <a:t>code generation for other programmable substrates (e.g., </a:t>
            </a:r>
            <a:r>
              <a:rPr lang="en-US" sz="3600" dirty="0" err="1"/>
              <a:t>SmartNICs</a:t>
            </a:r>
            <a:r>
              <a:rPr lang="en-US" sz="3600" dirty="0"/>
              <a:t>, FPGAs, DPDK, etc.)</a:t>
            </a:r>
          </a:p>
          <a:p>
            <a:pPr marL="742950" lvl="1" indent="-285750">
              <a:buFont typeface="Arial" panose="020B0604020202020204" pitchFamily="34" charset="0"/>
              <a:buChar char="•"/>
            </a:pPr>
            <a:r>
              <a:rPr lang="en-US" sz="3600" dirty="0"/>
              <a:t>speeding up program synthesis for code generation</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080808"/>
            <a:ext cx="11106150" cy="3539430"/>
          </a:xfrm>
          <a:prstGeom prst="rect">
            <a:avLst/>
          </a:prstGeom>
        </p:spPr>
        <p:txBody>
          <a:bodyPr wrap="square">
            <a:spAutoFit/>
          </a:bodyPr>
          <a:lstStyle/>
          <a:p>
            <a:pPr marL="457200" indent="-457200">
              <a:buFont typeface="Arial" panose="020B0604020202020204" pitchFamily="34" charset="0"/>
              <a:buChar char="•"/>
            </a:pPr>
            <a:r>
              <a:rPr lang="en-US" sz="2800" dirty="0"/>
              <a:t>Compilers must “fit” program to hardware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800" dirty="0"/>
              <a:t>Today’s compilers produce different outcomes (fit/not fit) on semantically-equivalent programs</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opcode</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9" name="Group 28">
            <a:extLst>
              <a:ext uri="{FF2B5EF4-FFF2-40B4-BE49-F238E27FC236}">
                <a16:creationId xmlns:a16="http://schemas.microsoft.com/office/drawing/2014/main" id="{971E255E-C2A0-F541-9EC9-45779C1484B8}"/>
              </a:ext>
            </a:extLst>
          </p:cNvPr>
          <p:cNvGrpSpPr/>
          <p:nvPr/>
        </p:nvGrpSpPr>
        <p:grpSpPr>
          <a:xfrm>
            <a:off x="1250151" y="4547603"/>
            <a:ext cx="4129440" cy="2789349"/>
            <a:chOff x="168812" y="1323459"/>
            <a:chExt cx="3392656" cy="2321863"/>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2321862"/>
            </a:xfrm>
            <a:prstGeom prst="rect">
              <a:avLst/>
            </a:prstGeom>
            <a:noFill/>
          </p:spPr>
          <p:txBody>
            <a:bodyPr wrap="square" rtlCol="0">
              <a:spAutoFit/>
            </a:bodyPr>
            <a:lstStyle/>
            <a:p>
              <a:r>
                <a:rPr lang="en-US" sz="2400" dirty="0"/>
                <a:t>if (cond1 != 0) {</a:t>
              </a:r>
            </a:p>
            <a:p>
              <a:r>
                <a:rPr lang="en-US" sz="2400" dirty="0"/>
                <a:t>  </a:t>
              </a:r>
              <a:r>
                <a:rPr lang="en-US" sz="2400" dirty="0" err="1"/>
                <a:t>pkt.member</a:t>
              </a:r>
              <a:r>
                <a:rPr lang="en-US" sz="2400" dirty="0"/>
                <a:t> = 1;</a:t>
              </a:r>
            </a:p>
            <a:p>
              <a:r>
                <a:rPr lang="en-US" sz="2400" dirty="0"/>
                <a:t>  cond1 = 1; </a:t>
              </a:r>
            </a:p>
            <a:p>
              <a:r>
                <a:rPr lang="en-US" sz="2400" dirty="0"/>
                <a:t>} else {</a:t>
              </a:r>
            </a:p>
            <a:p>
              <a:r>
                <a:rPr lang="en-US" sz="2400" dirty="0"/>
                <a:t>  cond1 = 1; </a:t>
              </a:r>
            </a:p>
            <a:p>
              <a:r>
                <a:rPr lang="en-US" sz="24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87560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1928844" y="5088779"/>
            <a:ext cx="1621971" cy="1621971"/>
          </a:xfrm>
          <a:prstGeom prst="rect">
            <a:avLst/>
          </a:prstGeom>
        </p:spPr>
      </p:pic>
      <p:grpSp>
        <p:nvGrpSpPr>
          <p:cNvPr id="18" name="Group 17">
            <a:extLst>
              <a:ext uri="{FF2B5EF4-FFF2-40B4-BE49-F238E27FC236}">
                <a16:creationId xmlns:a16="http://schemas.microsoft.com/office/drawing/2014/main" id="{93FCDDF4-4CEF-4C43-BF54-28130EA42784}"/>
              </a:ext>
            </a:extLst>
          </p:cNvPr>
          <p:cNvGrpSpPr/>
          <p:nvPr/>
        </p:nvGrpSpPr>
        <p:grpSpPr>
          <a:xfrm>
            <a:off x="7224360" y="4663102"/>
            <a:ext cx="4129440" cy="1966383"/>
            <a:chOff x="168812" y="1246286"/>
            <a:chExt cx="3392656" cy="1977916"/>
          </a:xfrm>
        </p:grpSpPr>
        <p:sp>
          <p:nvSpPr>
            <p:cNvPr id="20" name="TextBox 19">
              <a:extLst>
                <a:ext uri="{FF2B5EF4-FFF2-40B4-BE49-F238E27FC236}">
                  <a16:creationId xmlns:a16="http://schemas.microsoft.com/office/drawing/2014/main" id="{ACCEFCD2-1330-4342-A8A4-4F11ABFDB79E}"/>
                </a:ext>
              </a:extLst>
            </p:cNvPr>
            <p:cNvSpPr txBox="1"/>
            <p:nvPr/>
          </p:nvSpPr>
          <p:spPr>
            <a:xfrm>
              <a:off x="329621" y="1323460"/>
              <a:ext cx="3231847" cy="1826532"/>
            </a:xfrm>
            <a:prstGeom prst="rect">
              <a:avLst/>
            </a:prstGeom>
            <a:noFill/>
          </p:spPr>
          <p:txBody>
            <a:bodyPr wrap="square" rtlCol="0">
              <a:spAutoFit/>
            </a:bodyPr>
            <a:lstStyle/>
            <a:p>
              <a:r>
                <a:rPr lang="en-US" sz="2800" dirty="0"/>
                <a:t>if (cond1 != 0) {</a:t>
              </a:r>
            </a:p>
            <a:p>
              <a:r>
                <a:rPr lang="en-US" sz="2800" dirty="0"/>
                <a:t>  </a:t>
              </a:r>
              <a:r>
                <a:rPr lang="en-US" sz="2800" dirty="0" err="1"/>
                <a:t>pkt.member</a:t>
              </a:r>
              <a:r>
                <a:rPr lang="en-US" sz="2800" dirty="0"/>
                <a:t> = 1;</a:t>
              </a:r>
            </a:p>
            <a:p>
              <a:r>
                <a:rPr lang="en-US" sz="2800" dirty="0"/>
                <a:t>}</a:t>
              </a:r>
            </a:p>
            <a:p>
              <a:r>
                <a:rPr lang="en-US" sz="2800" dirty="0"/>
                <a:t>cond1 = 1;</a:t>
              </a:r>
            </a:p>
          </p:txBody>
        </p:sp>
        <p:sp>
          <p:nvSpPr>
            <p:cNvPr id="23" name="Rectangle 22">
              <a:extLst>
                <a:ext uri="{FF2B5EF4-FFF2-40B4-BE49-F238E27FC236}">
                  <a16:creationId xmlns:a16="http://schemas.microsoft.com/office/drawing/2014/main" id="{B78EE17A-281A-A14F-9603-532F0FA78C83}"/>
                </a:ext>
              </a:extLst>
            </p:cNvPr>
            <p:cNvSpPr/>
            <p:nvPr/>
          </p:nvSpPr>
          <p:spPr>
            <a:xfrm>
              <a:off x="168812" y="1246286"/>
              <a:ext cx="3231845" cy="197791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24" name="Picture 23" descr="A picture containing drawing&#10;&#10;Description automatically generated">
            <a:extLst>
              <a:ext uri="{FF2B5EF4-FFF2-40B4-BE49-F238E27FC236}">
                <a16:creationId xmlns:a16="http://schemas.microsoft.com/office/drawing/2014/main" id="{7DF3A278-2A6C-1044-8FA0-ACF101A56376}"/>
              </a:ext>
            </a:extLst>
          </p:cNvPr>
          <p:cNvPicPr>
            <a:picLocks noChangeAspect="1"/>
          </p:cNvPicPr>
          <p:nvPr/>
        </p:nvPicPr>
        <p:blipFill>
          <a:blip r:embed="rId5"/>
          <a:stretch>
            <a:fillRect/>
          </a:stretch>
        </p:blipFill>
        <p:spPr>
          <a:xfrm>
            <a:off x="9892723" y="5159178"/>
            <a:ext cx="967104" cy="988595"/>
          </a:xfrm>
          <a:prstGeom prst="rect">
            <a:avLst/>
          </a:prstGeom>
        </p:spPr>
      </p:pic>
    </p:spTree>
    <p:extLst>
      <p:ext uri="{BB962C8B-B14F-4D97-AF65-F5344CB8AC3E}">
        <p14:creationId xmlns:p14="http://schemas.microsoft.com/office/powerpoint/2010/main" val="374796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44725"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32074" y="2738214"/>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371481" y="5853410"/>
            <a:ext cx="11623296"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2325796"/>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432156"/>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0064"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166243" y="3279946"/>
            <a:ext cx="3793582" cy="1280966"/>
            <a:chOff x="8222910" y="3279946"/>
            <a:chExt cx="2867680" cy="1280966"/>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60583"/>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798113" cy="769441"/>
          </a:xfrm>
          <a:prstGeom prst="rect">
            <a:avLst/>
          </a:prstGeom>
        </p:spPr>
        <p:txBody>
          <a:bodyPr wrap="square">
            <a:spAutoFit/>
          </a:bodyPr>
          <a:lstStyle/>
          <a:p>
            <a:pPr lvl="0" algn="ctr" defTabSz="457200">
              <a:spcBef>
                <a:spcPct val="0"/>
              </a:spcBef>
              <a:defRPr/>
            </a:pPr>
            <a:r>
              <a:rPr lang="en-US" sz="4400" dirty="0">
                <a:solidFill>
                  <a:srgbClr val="0000FF"/>
                </a:solidFill>
                <a:latin typeface="Calibri"/>
                <a:ea typeface="+mj-ea"/>
                <a:cs typeface="+mj-cs"/>
              </a:rPr>
              <a:t>Tutorial: How</a:t>
            </a:r>
            <a:r>
              <a:rPr lang="en-US" sz="4400" dirty="0">
                <a:solidFill>
                  <a:srgbClr val="0000FF"/>
                </a:solidFill>
              </a:rPr>
              <a:t> does SKETCH work for synthesis?</a:t>
            </a:r>
          </a:p>
        </p:txBody>
      </p:sp>
      <p:sp>
        <p:nvSpPr>
          <p:cNvPr id="21" name="Notched Right Arrow 20">
            <a:extLst>
              <a:ext uri="{FF2B5EF4-FFF2-40B4-BE49-F238E27FC236}">
                <a16:creationId xmlns:a16="http://schemas.microsoft.com/office/drawing/2014/main" id="{72FE4B37-923B-824A-913D-4648A26703EB}"/>
              </a:ext>
            </a:extLst>
          </p:cNvPr>
          <p:cNvSpPr/>
          <p:nvPr/>
        </p:nvSpPr>
        <p:spPr>
          <a:xfrm rot="19667546">
            <a:off x="7370797" y="2447980"/>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34519" y="3676112"/>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15746" y="2225899"/>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3761180"/>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1797152"/>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632188"/>
              <a:ext cx="2516665" cy="461665"/>
            </a:xfrm>
            <a:prstGeom prst="rect">
              <a:avLst/>
            </a:prstGeom>
          </p:spPr>
          <p:txBody>
            <a:bodyPr wrap="square">
              <a:spAutoFit/>
            </a:bodyPr>
            <a:lstStyle/>
            <a:p>
              <a:pPr algn="ctr"/>
              <a:r>
                <a:rPr lang="en-US" sz="2400" b="1" dirty="0"/>
                <a:t>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4146" y="2751302"/>
            <a:ext cx="2207060" cy="1120450"/>
            <a:chOff x="5152722" y="3279946"/>
            <a:chExt cx="2207060" cy="1120450"/>
          </a:xfrm>
        </p:grpSpPr>
        <p:sp>
          <p:nvSpPr>
            <p:cNvPr id="17" name="Rectangle 16">
              <a:extLst>
                <a:ext uri="{FF2B5EF4-FFF2-40B4-BE49-F238E27FC236}">
                  <a16:creationId xmlns:a16="http://schemas.microsoft.com/office/drawing/2014/main" id="{9255555D-8FB8-2942-9E51-362CA8F40D00}"/>
                </a:ext>
              </a:extLst>
            </p:cNvPr>
            <p:cNvSpPr/>
            <p:nvPr/>
          </p:nvSpPr>
          <p:spPr>
            <a:xfrm>
              <a:off x="5201297" y="3402018"/>
              <a:ext cx="2005768" cy="830997"/>
            </a:xfrm>
            <a:prstGeom prst="rect">
              <a:avLst/>
            </a:prstGeom>
          </p:spPr>
          <p:txBody>
            <a:bodyPr wrap="square">
              <a:spAutoFit/>
            </a:bodyPr>
            <a:lstStyle/>
            <a:p>
              <a:pPr algn="ctr"/>
              <a:r>
                <a:rPr lang="en-US" sz="2400" b="1" dirty="0"/>
                <a:t>SKETCH</a:t>
              </a:r>
            </a:p>
            <a:p>
              <a:pPr algn="ctr"/>
              <a:r>
                <a:rPr lang="en-US" sz="2400" b="1" dirty="0"/>
                <a:t>synthesizer</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337696" y="1739106"/>
            <a:ext cx="3793582" cy="906672"/>
            <a:chOff x="8222910" y="3374871"/>
            <a:chExt cx="2867680" cy="906672"/>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374871"/>
              <a:ext cx="2514844" cy="9066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91200"/>
              <a:ext cx="2867680" cy="830997"/>
            </a:xfrm>
            <a:prstGeom prst="rect">
              <a:avLst/>
            </a:prstGeom>
          </p:spPr>
          <p:txBody>
            <a:bodyPr wrap="square">
              <a:spAutoFit/>
            </a:bodyPr>
            <a:lstStyle/>
            <a:p>
              <a:pPr algn="ctr"/>
              <a:r>
                <a:rPr lang="en-US" sz="2400" b="1" dirty="0"/>
                <a:t>Full program if</a:t>
              </a:r>
            </a:p>
            <a:p>
              <a:pPr algn="ctr"/>
              <a:r>
                <a:rPr lang="en-US" sz="2400" b="1" dirty="0"/>
                <a:t>there is any feasible sol</a:t>
              </a:r>
            </a:p>
          </p:txBody>
        </p:sp>
      </p:grpSp>
      <p:sp>
        <p:nvSpPr>
          <p:cNvPr id="29" name="Notched Right Arrow 28">
            <a:extLst>
              <a:ext uri="{FF2B5EF4-FFF2-40B4-BE49-F238E27FC236}">
                <a16:creationId xmlns:a16="http://schemas.microsoft.com/office/drawing/2014/main" id="{540DF311-44F7-B84B-9675-88B2BC0C4322}"/>
              </a:ext>
            </a:extLst>
          </p:cNvPr>
          <p:cNvSpPr/>
          <p:nvPr/>
        </p:nvSpPr>
        <p:spPr>
          <a:xfrm rot="1946866">
            <a:off x="7390630" y="3543699"/>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47747D5-6799-134E-B86D-10F290A13320}"/>
              </a:ext>
            </a:extLst>
          </p:cNvPr>
          <p:cNvGrpSpPr/>
          <p:nvPr/>
        </p:nvGrpSpPr>
        <p:grpSpPr>
          <a:xfrm>
            <a:off x="8377834" y="4222582"/>
            <a:ext cx="3793582" cy="832867"/>
            <a:chOff x="8233711" y="3428111"/>
            <a:chExt cx="2867680" cy="832867"/>
          </a:xfrm>
        </p:grpSpPr>
        <p:sp>
          <p:nvSpPr>
            <p:cNvPr id="34" name="Rounded Rectangle 33">
              <a:extLst>
                <a:ext uri="{FF2B5EF4-FFF2-40B4-BE49-F238E27FC236}">
                  <a16:creationId xmlns:a16="http://schemas.microsoft.com/office/drawing/2014/main" id="{E130B6B7-9DD7-1C48-B222-91BA025475F8}"/>
                </a:ext>
              </a:extLst>
            </p:cNvPr>
            <p:cNvSpPr/>
            <p:nvPr/>
          </p:nvSpPr>
          <p:spPr>
            <a:xfrm>
              <a:off x="8386375" y="3428111"/>
              <a:ext cx="2564827" cy="80871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5" name="Rectangle 34">
              <a:extLst>
                <a:ext uri="{FF2B5EF4-FFF2-40B4-BE49-F238E27FC236}">
                  <a16:creationId xmlns:a16="http://schemas.microsoft.com/office/drawing/2014/main" id="{46626820-5480-414F-AA3A-92FBDCE1A330}"/>
                </a:ext>
              </a:extLst>
            </p:cNvPr>
            <p:cNvSpPr/>
            <p:nvPr/>
          </p:nvSpPr>
          <p:spPr>
            <a:xfrm>
              <a:off x="8233711" y="3429981"/>
              <a:ext cx="2867680" cy="830997"/>
            </a:xfrm>
            <a:prstGeom prst="rect">
              <a:avLst/>
            </a:prstGeom>
          </p:spPr>
          <p:txBody>
            <a:bodyPr wrap="square">
              <a:spAutoFit/>
            </a:bodyPr>
            <a:lstStyle/>
            <a:p>
              <a:pPr algn="ctr"/>
              <a:r>
                <a:rPr lang="en-US" sz="2400" b="1" dirty="0"/>
                <a:t>Return infeasible if</a:t>
              </a:r>
            </a:p>
            <a:p>
              <a:pPr algn="ctr"/>
              <a:r>
                <a:rPr lang="en-US" sz="2400" b="1" dirty="0"/>
                <a:t>there is none</a:t>
              </a:r>
            </a:p>
          </p:txBody>
        </p:sp>
      </p:grpSp>
      <p:pic>
        <p:nvPicPr>
          <p:cNvPr id="3" name="Picture 2">
            <a:extLst>
              <a:ext uri="{FF2B5EF4-FFF2-40B4-BE49-F238E27FC236}">
                <a16:creationId xmlns:a16="http://schemas.microsoft.com/office/drawing/2014/main" id="{6AA6702B-EE69-3C4A-9182-08B3B431B8B5}"/>
              </a:ext>
            </a:extLst>
          </p:cNvPr>
          <p:cNvPicPr>
            <a:picLocks noChangeAspect="1"/>
          </p:cNvPicPr>
          <p:nvPr/>
        </p:nvPicPr>
        <p:blipFill rotWithShape="1">
          <a:blip r:embed="rId3"/>
          <a:srcRect l="24845" t="778" r="26820" b="7395"/>
          <a:stretch/>
        </p:blipFill>
        <p:spPr>
          <a:xfrm>
            <a:off x="9531471" y="2682424"/>
            <a:ext cx="951472" cy="944623"/>
          </a:xfrm>
          <a:prstGeom prst="rect">
            <a:avLst/>
          </a:prstGeom>
        </p:spPr>
      </p:pic>
      <p:pic>
        <p:nvPicPr>
          <p:cNvPr id="6" name="Picture 5">
            <a:extLst>
              <a:ext uri="{FF2B5EF4-FFF2-40B4-BE49-F238E27FC236}">
                <a16:creationId xmlns:a16="http://schemas.microsoft.com/office/drawing/2014/main" id="{7B246977-ADBF-3843-835D-0B7E22A425C1}"/>
              </a:ext>
            </a:extLst>
          </p:cNvPr>
          <p:cNvPicPr>
            <a:picLocks noChangeAspect="1"/>
          </p:cNvPicPr>
          <p:nvPr/>
        </p:nvPicPr>
        <p:blipFill rotWithShape="1">
          <a:blip r:embed="rId4"/>
          <a:srcRect l="2477" t="15584" r="23384" b="11134"/>
          <a:stretch/>
        </p:blipFill>
        <p:spPr>
          <a:xfrm>
            <a:off x="9546093" y="5142220"/>
            <a:ext cx="936850" cy="1012574"/>
          </a:xfrm>
          <a:prstGeom prst="rect">
            <a:avLst/>
          </a:prstGeom>
        </p:spPr>
      </p:pic>
    </p:spTree>
    <p:extLst>
      <p:ext uri="{BB962C8B-B14F-4D97-AF65-F5344CB8AC3E}">
        <p14:creationId xmlns:p14="http://schemas.microsoft.com/office/powerpoint/2010/main" val="271940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Using SKETCH to do synthesis</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RMT/PISA-style pipelined architectures: Latency</a:t>
            </a:r>
          </a:p>
          <a:p>
            <a:pPr lvl="1"/>
            <a:r>
              <a:rPr lang="en-US" dirty="0"/>
              <a:t>NPU-style processor architectures: Throughput</a:t>
            </a:r>
          </a:p>
          <a:p>
            <a:pPr lvl="1"/>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17376</TotalTime>
  <Words>6787</Words>
  <Application>Microsoft Macintosh PowerPoint</Application>
  <PresentationFormat>Widescreen</PresentationFormat>
  <Paragraphs>702</Paragraphs>
  <Slides>33</Slides>
  <Notes>32</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775</cp:revision>
  <dcterms:created xsi:type="dcterms:W3CDTF">2019-10-08T15:17:24Z</dcterms:created>
  <dcterms:modified xsi:type="dcterms:W3CDTF">2019-11-13T04:07:07Z</dcterms:modified>
</cp:coreProperties>
</file>